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64" r:id="rId3"/>
    <p:sldId id="270" r:id="rId4"/>
    <p:sldId id="272" r:id="rId5"/>
    <p:sldId id="263" r:id="rId6"/>
    <p:sldId id="266" r:id="rId7"/>
    <p:sldId id="267" r:id="rId8"/>
    <p:sldId id="268" r:id="rId9"/>
    <p:sldId id="269" r:id="rId10"/>
    <p:sldId id="260" r:id="rId11"/>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7" d="100"/>
          <a:sy n="77" d="100"/>
        </p:scale>
        <p:origin x="83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43C886-7F0B-5F67-8EAA-F4CC5DE3EDBE}"/>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A3FACFF8-2D7A-F2A9-7715-413E1D6093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8C016005-A861-9748-4787-286B4AEFE773}"/>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5" name="Marcador de pie de página 4">
            <a:extLst>
              <a:ext uri="{FF2B5EF4-FFF2-40B4-BE49-F238E27FC236}">
                <a16:creationId xmlns:a16="http://schemas.microsoft.com/office/drawing/2014/main" id="{391860DF-AEE6-4E9E-12F1-E53DB4ECBCD8}"/>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598BF95-FEC9-B626-46D1-C06A2C2CCFF7}"/>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1635209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47A31F-D938-24B8-AE76-3A38ED566668}"/>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F1B96D7D-8E81-DD60-0F63-CE63236E74A9}"/>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5374CB4E-90F3-223D-ECC7-9B72B01CD0C5}"/>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5" name="Marcador de pie de página 4">
            <a:extLst>
              <a:ext uri="{FF2B5EF4-FFF2-40B4-BE49-F238E27FC236}">
                <a16:creationId xmlns:a16="http://schemas.microsoft.com/office/drawing/2014/main" id="{ED16560A-AF96-7A33-4F2D-98044FA9F2D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0CA9C30-91F9-89F0-6C25-5D05B344F6DC}"/>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2812282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E5C016C6-72FF-3EBD-F767-2DDA78F50CA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2C9C88BC-C911-6BD8-ACAC-219303CBBD39}"/>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9686EDBD-BAAF-6C08-806E-3C4997F1DC01}"/>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5" name="Marcador de pie de página 4">
            <a:extLst>
              <a:ext uri="{FF2B5EF4-FFF2-40B4-BE49-F238E27FC236}">
                <a16:creationId xmlns:a16="http://schemas.microsoft.com/office/drawing/2014/main" id="{55B320AB-4354-8F73-52FF-670218CA5A3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2A4587AA-B599-E422-D475-E1F143666803}"/>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1168535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FBCE64-8583-3D1A-A41B-1F01FFB23EDD}"/>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62671212-0969-9482-3B7C-22036B3715AA}"/>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4876B3E6-96DA-AA6E-49A2-866E910EB98B}"/>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5" name="Marcador de pie de página 4">
            <a:extLst>
              <a:ext uri="{FF2B5EF4-FFF2-40B4-BE49-F238E27FC236}">
                <a16:creationId xmlns:a16="http://schemas.microsoft.com/office/drawing/2014/main" id="{E9C96872-2F84-877B-0066-D15B8AA298C8}"/>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0476639F-FA76-DB44-E0A8-592DD89D36A2}"/>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3948673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030885-5E81-DD99-14F4-20325D1F9E97}"/>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D158893D-2235-C5B1-7554-D0E679B048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8342B873-4023-7ADF-624F-25B32DC59D0D}"/>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5" name="Marcador de pie de página 4">
            <a:extLst>
              <a:ext uri="{FF2B5EF4-FFF2-40B4-BE49-F238E27FC236}">
                <a16:creationId xmlns:a16="http://schemas.microsoft.com/office/drawing/2014/main" id="{199974F8-5647-B9D9-7BF1-FA29B0A89B6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9949EB0-AE39-09C1-11EB-4C40FFF3412E}"/>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2109974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5CF02B-27BB-8282-E7A1-89CFCDAC26BE}"/>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BB51E184-2AE5-AE60-E26B-D8F8D4F551FC}"/>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02A70ED5-B2B5-7F8D-1E36-A9A9BAC4BE11}"/>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D09BBC50-452D-FB49-0B9E-CA4E24A998FB}"/>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6" name="Marcador de pie de página 5">
            <a:extLst>
              <a:ext uri="{FF2B5EF4-FFF2-40B4-BE49-F238E27FC236}">
                <a16:creationId xmlns:a16="http://schemas.microsoft.com/office/drawing/2014/main" id="{8E7C6A6C-7437-ED48-40E9-01131FB1D40D}"/>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FD30FD34-9AC3-C134-B132-EC44ADAF309D}"/>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4257739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581097-A7C0-B32C-B45E-1324F5EE2520}"/>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9A653234-1AB5-3DC6-D921-B1DF0DEBD6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D49D00B-6B1E-714D-1A69-FF510A4C4FC0}"/>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4E35BAC1-E24C-DA75-2F6A-7A08764234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371EF798-4E5E-D5FF-1C51-C37DA94CD33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45E0E948-4AF3-AD05-A898-2C9900CA02CB}"/>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8" name="Marcador de pie de página 7">
            <a:extLst>
              <a:ext uri="{FF2B5EF4-FFF2-40B4-BE49-F238E27FC236}">
                <a16:creationId xmlns:a16="http://schemas.microsoft.com/office/drawing/2014/main" id="{F67EBBAB-7AD1-E7E9-F4D5-B24ABD378904}"/>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746C80C6-4F90-FD18-9BEB-25B44506197F}"/>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3421166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A7F6F2-285D-9645-46EF-A38A9A8EC7B3}"/>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7A6BD251-7DEC-6225-0892-B7592B32745F}"/>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4" name="Marcador de pie de página 3">
            <a:extLst>
              <a:ext uri="{FF2B5EF4-FFF2-40B4-BE49-F238E27FC236}">
                <a16:creationId xmlns:a16="http://schemas.microsoft.com/office/drawing/2014/main" id="{450B1F43-158D-822C-7570-3200FDD6BFA5}"/>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ED482495-EAE1-B975-8E66-D748462C2334}"/>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4265928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2E340C3A-F491-78BB-C3BC-339A668A20D8}"/>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3" name="Marcador de pie de página 2">
            <a:extLst>
              <a:ext uri="{FF2B5EF4-FFF2-40B4-BE49-F238E27FC236}">
                <a16:creationId xmlns:a16="http://schemas.microsoft.com/office/drawing/2014/main" id="{B12859EC-2D3B-BEBA-FE1A-246D116C53AE}"/>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D06AA196-7566-F288-034A-8A756EBBAB2F}"/>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3782419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E4A6A0-45F8-DAEE-7744-B829C825257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999BE78F-CAAA-6DA7-52ED-7528A01CC7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413881E3-3193-61C9-416D-847D76DEA0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59303A2-2F2F-B4FE-4C32-D2930BA5E3E9}"/>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6" name="Marcador de pie de página 5">
            <a:extLst>
              <a:ext uri="{FF2B5EF4-FFF2-40B4-BE49-F238E27FC236}">
                <a16:creationId xmlns:a16="http://schemas.microsoft.com/office/drawing/2014/main" id="{E648C87D-C374-AB63-81C5-32208F6B7896}"/>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F9F6D045-CC5B-5A7D-F72B-D98C3CFA22AF}"/>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1761175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4F2CFE-3A6F-6A68-EE3E-C3251C0B2C2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F2866732-48FA-AFFC-B715-8626BD9628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031A6033-9DF2-AA33-D214-CF2400E803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0514BED-AC4B-2E0E-B413-89D96D18E4E7}"/>
              </a:ext>
            </a:extLst>
          </p:cNvPr>
          <p:cNvSpPr>
            <a:spLocks noGrp="1"/>
          </p:cNvSpPr>
          <p:nvPr>
            <p:ph type="dt" sz="half" idx="10"/>
          </p:nvPr>
        </p:nvSpPr>
        <p:spPr/>
        <p:txBody>
          <a:bodyPr/>
          <a:lstStyle/>
          <a:p>
            <a:fld id="{B098FC73-534A-48AE-A30F-EB71DD69A6A6}" type="datetimeFigureOut">
              <a:rPr lang="es-ES" smtClean="0"/>
              <a:t>25/11/2025</a:t>
            </a:fld>
            <a:endParaRPr lang="es-ES"/>
          </a:p>
        </p:txBody>
      </p:sp>
      <p:sp>
        <p:nvSpPr>
          <p:cNvPr id="6" name="Marcador de pie de página 5">
            <a:extLst>
              <a:ext uri="{FF2B5EF4-FFF2-40B4-BE49-F238E27FC236}">
                <a16:creationId xmlns:a16="http://schemas.microsoft.com/office/drawing/2014/main" id="{A667FA17-ACD1-7573-8831-FC9857C097F9}"/>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52940ADC-7E9E-315D-7B9D-893D4D42919F}"/>
              </a:ext>
            </a:extLst>
          </p:cNvPr>
          <p:cNvSpPr>
            <a:spLocks noGrp="1"/>
          </p:cNvSpPr>
          <p:nvPr>
            <p:ph type="sldNum" sz="quarter" idx="12"/>
          </p:nvPr>
        </p:nvSpPr>
        <p:spPr/>
        <p:txBody>
          <a:bodyPr/>
          <a:lstStyle/>
          <a:p>
            <a:fld id="{436C5200-D0E5-48CC-8D29-3281C07CF64D}" type="slidenum">
              <a:rPr lang="es-ES" smtClean="0"/>
              <a:t>‹Nº›</a:t>
            </a:fld>
            <a:endParaRPr lang="es-ES"/>
          </a:p>
        </p:txBody>
      </p:sp>
    </p:spTree>
    <p:extLst>
      <p:ext uri="{BB962C8B-B14F-4D97-AF65-F5344CB8AC3E}">
        <p14:creationId xmlns:p14="http://schemas.microsoft.com/office/powerpoint/2010/main" val="2950888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9242B8D-2112-0B13-E30F-40A5FC4CCC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7E1755BB-3E47-E02B-3060-BD5F714547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376818A-2113-4D38-4634-2B4132FE4F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98FC73-534A-48AE-A30F-EB71DD69A6A6}" type="datetimeFigureOut">
              <a:rPr lang="es-ES" smtClean="0"/>
              <a:t>25/11/2025</a:t>
            </a:fld>
            <a:endParaRPr lang="es-ES"/>
          </a:p>
        </p:txBody>
      </p:sp>
      <p:sp>
        <p:nvSpPr>
          <p:cNvPr id="5" name="Marcador de pie de página 4">
            <a:extLst>
              <a:ext uri="{FF2B5EF4-FFF2-40B4-BE49-F238E27FC236}">
                <a16:creationId xmlns:a16="http://schemas.microsoft.com/office/drawing/2014/main" id="{BD5119B5-C967-B73F-9E54-AA3F95CEB8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1E1A7FE1-7144-93B3-AEC3-1E1C39AEBC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6C5200-D0E5-48CC-8D29-3281C07CF64D}" type="slidenum">
              <a:rPr lang="es-ES" smtClean="0"/>
              <a:t>‹Nº›</a:t>
            </a:fld>
            <a:endParaRPr lang="es-ES"/>
          </a:p>
        </p:txBody>
      </p:sp>
    </p:spTree>
    <p:extLst>
      <p:ext uri="{BB962C8B-B14F-4D97-AF65-F5344CB8AC3E}">
        <p14:creationId xmlns:p14="http://schemas.microsoft.com/office/powerpoint/2010/main" val="3652482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pygame.org/" TargetMode="Externa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4B9475-17AA-F970-786E-5B706BA2A181}"/>
            </a:ext>
          </a:extLst>
        </p:cNvPr>
        <p:cNvGrpSpPr/>
        <p:nvPr/>
      </p:nvGrpSpPr>
      <p:grpSpPr>
        <a:xfrm>
          <a:off x="0" y="0"/>
          <a:ext cx="0" cy="0"/>
          <a:chOff x="0" y="0"/>
          <a:chExt cx="0" cy="0"/>
        </a:xfrm>
      </p:grpSpPr>
      <p:sp>
        <p:nvSpPr>
          <p:cNvPr id="4" name="Rectángulo 3">
            <a:extLst>
              <a:ext uri="{FF2B5EF4-FFF2-40B4-BE49-F238E27FC236}">
                <a16:creationId xmlns:a16="http://schemas.microsoft.com/office/drawing/2014/main" id="{5E07C7C3-677F-1220-D2AF-2C66E2E038F0}"/>
              </a:ext>
            </a:extLst>
          </p:cNvPr>
          <p:cNvSpPr/>
          <p:nvPr/>
        </p:nvSpPr>
        <p:spPr>
          <a:xfrm>
            <a:off x="-1"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pic>
        <p:nvPicPr>
          <p:cNvPr id="8" name="Imagen 7">
            <a:extLst>
              <a:ext uri="{FF2B5EF4-FFF2-40B4-BE49-F238E27FC236}">
                <a16:creationId xmlns:a16="http://schemas.microsoft.com/office/drawing/2014/main" id="{32C00AA2-440D-472B-3AF2-4C660BD59C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6934" y="0"/>
            <a:ext cx="4578131" cy="6867197"/>
          </a:xfrm>
          <a:prstGeom prst="rect">
            <a:avLst/>
          </a:prstGeom>
        </p:spPr>
      </p:pic>
      <p:sp>
        <p:nvSpPr>
          <p:cNvPr id="3" name="Subtítulo 2">
            <a:extLst>
              <a:ext uri="{FF2B5EF4-FFF2-40B4-BE49-F238E27FC236}">
                <a16:creationId xmlns:a16="http://schemas.microsoft.com/office/drawing/2014/main" id="{CC248EE5-307D-C811-3CA5-298584323A33}"/>
              </a:ext>
            </a:extLst>
          </p:cNvPr>
          <p:cNvSpPr>
            <a:spLocks noGrp="1"/>
          </p:cNvSpPr>
          <p:nvPr>
            <p:ph type="subTitle" idx="1"/>
          </p:nvPr>
        </p:nvSpPr>
        <p:spPr>
          <a:xfrm>
            <a:off x="8201561" y="4978392"/>
            <a:ext cx="3929270" cy="1262269"/>
          </a:xfrm>
        </p:spPr>
        <p:txBody>
          <a:bodyPr>
            <a:normAutofit lnSpcReduction="10000"/>
          </a:bodyPr>
          <a:lstStyle/>
          <a:p>
            <a:r>
              <a:rPr lang="es-ES" dirty="0"/>
              <a:t>Proyecto POO en Python</a:t>
            </a:r>
          </a:p>
          <a:p>
            <a:r>
              <a:rPr lang="es-ES" dirty="0"/>
              <a:t>Autor: </a:t>
            </a:r>
          </a:p>
          <a:p>
            <a:r>
              <a:rPr lang="es-ES" dirty="0"/>
              <a:t>David Vaamonde Bueno</a:t>
            </a:r>
          </a:p>
        </p:txBody>
      </p:sp>
    </p:spTree>
    <p:extLst>
      <p:ext uri="{BB962C8B-B14F-4D97-AF65-F5344CB8AC3E}">
        <p14:creationId xmlns:p14="http://schemas.microsoft.com/office/powerpoint/2010/main" val="20588038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37D9E0D7-3032-9BC9-94E9-525F278C606C}"/>
              </a:ext>
            </a:extLst>
          </p:cNvPr>
          <p:cNvSpPr/>
          <p:nvPr/>
        </p:nvSpPr>
        <p:spPr>
          <a:xfrm>
            <a:off x="0"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sp>
        <p:nvSpPr>
          <p:cNvPr id="2" name="Título 1">
            <a:extLst>
              <a:ext uri="{FF2B5EF4-FFF2-40B4-BE49-F238E27FC236}">
                <a16:creationId xmlns:a16="http://schemas.microsoft.com/office/drawing/2014/main" id="{43BAB793-47EC-1B61-8FF9-A429B90AFBCE}"/>
              </a:ext>
            </a:extLst>
          </p:cNvPr>
          <p:cNvSpPr>
            <a:spLocks noGrp="1"/>
          </p:cNvSpPr>
          <p:nvPr>
            <p:ph type="title"/>
          </p:nvPr>
        </p:nvSpPr>
        <p:spPr>
          <a:xfrm>
            <a:off x="838200" y="937936"/>
            <a:ext cx="10515600" cy="4982127"/>
          </a:xfrm>
        </p:spPr>
        <p:txBody>
          <a:bodyPr>
            <a:normAutofit/>
          </a:bodyPr>
          <a:lstStyle/>
          <a:p>
            <a:pPr algn="ctr"/>
            <a:r>
              <a:rPr lang="es-ES" sz="5400" b="1" dirty="0">
                <a:latin typeface="Arial Black" panose="020B0A04020102020204" pitchFamily="34" charset="0"/>
              </a:rPr>
              <a:t>Exploración de código y demostración práctica</a:t>
            </a:r>
          </a:p>
        </p:txBody>
      </p:sp>
    </p:spTree>
    <p:extLst>
      <p:ext uri="{BB962C8B-B14F-4D97-AF65-F5344CB8AC3E}">
        <p14:creationId xmlns:p14="http://schemas.microsoft.com/office/powerpoint/2010/main" val="717034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6EC12F-1226-1190-0C3D-0919CBC5AFF8}"/>
            </a:ext>
          </a:extLst>
        </p:cNvPr>
        <p:cNvGrpSpPr/>
        <p:nvPr/>
      </p:nvGrpSpPr>
      <p:grpSpPr>
        <a:xfrm>
          <a:off x="0" y="0"/>
          <a:ext cx="0" cy="0"/>
          <a:chOff x="0" y="0"/>
          <a:chExt cx="0" cy="0"/>
        </a:xfrm>
      </p:grpSpPr>
      <p:sp>
        <p:nvSpPr>
          <p:cNvPr id="4" name="Rectángulo 3">
            <a:extLst>
              <a:ext uri="{FF2B5EF4-FFF2-40B4-BE49-F238E27FC236}">
                <a16:creationId xmlns:a16="http://schemas.microsoft.com/office/drawing/2014/main" id="{0849F87F-F0C1-DA3D-04D7-B2B881AFEC81}"/>
              </a:ext>
            </a:extLst>
          </p:cNvPr>
          <p:cNvSpPr/>
          <p:nvPr/>
        </p:nvSpPr>
        <p:spPr>
          <a:xfrm>
            <a:off x="0"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sp>
        <p:nvSpPr>
          <p:cNvPr id="3" name="Subtítulo 2">
            <a:extLst>
              <a:ext uri="{FF2B5EF4-FFF2-40B4-BE49-F238E27FC236}">
                <a16:creationId xmlns:a16="http://schemas.microsoft.com/office/drawing/2014/main" id="{CD31A130-7A66-B1A8-67A3-9B6E87C033CD}"/>
              </a:ext>
            </a:extLst>
          </p:cNvPr>
          <p:cNvSpPr>
            <a:spLocks noGrp="1"/>
          </p:cNvSpPr>
          <p:nvPr>
            <p:ph type="subTitle" idx="1"/>
          </p:nvPr>
        </p:nvSpPr>
        <p:spPr>
          <a:xfrm>
            <a:off x="844826" y="1535596"/>
            <a:ext cx="10406269" cy="4080013"/>
          </a:xfrm>
        </p:spPr>
        <p:txBody>
          <a:bodyPr>
            <a:normAutofit/>
          </a:bodyPr>
          <a:lstStyle/>
          <a:p>
            <a:pPr algn="l"/>
            <a:r>
              <a:rPr lang="es-ES" dirty="0"/>
              <a:t>“</a:t>
            </a:r>
            <a:r>
              <a:rPr lang="es-ES" dirty="0" err="1"/>
              <a:t>Chipi´s</a:t>
            </a:r>
            <a:r>
              <a:rPr lang="es-ES" dirty="0"/>
              <a:t> Run” es un proyecto hecho con Programación Orientada a Objetos (POO) en lenguaje de programación Python. Está inspirado en el juego </a:t>
            </a:r>
            <a:r>
              <a:rPr lang="es-ES" dirty="0" err="1"/>
              <a:t>Julia´s</a:t>
            </a:r>
            <a:r>
              <a:rPr lang="es-ES" dirty="0"/>
              <a:t> Run, un ejercicio educativo que aporta muchas cosas a la hora de practicar POO de manera orientativa y viene con retos desafiantes a mejorar para el desarrollo del juego. </a:t>
            </a:r>
          </a:p>
          <a:p>
            <a:pPr algn="l"/>
            <a:r>
              <a:rPr lang="es-ES" dirty="0"/>
              <a:t>Recurso aportado: </a:t>
            </a:r>
            <a:r>
              <a:rPr lang="es-ES" dirty="0" err="1"/>
              <a:t>Pygame</a:t>
            </a:r>
            <a:r>
              <a:rPr lang="es-ES" dirty="0"/>
              <a:t> (</a:t>
            </a:r>
            <a:r>
              <a:rPr lang="es-ES" dirty="0">
                <a:hlinkClick r:id="rId2"/>
              </a:rPr>
              <a:t>https://www.pygame.org/</a:t>
            </a:r>
            <a:r>
              <a:rPr lang="es-ES" dirty="0"/>
              <a:t>)</a:t>
            </a:r>
          </a:p>
        </p:txBody>
      </p:sp>
      <p:sp>
        <p:nvSpPr>
          <p:cNvPr id="2" name="Subtítulo 2">
            <a:extLst>
              <a:ext uri="{FF2B5EF4-FFF2-40B4-BE49-F238E27FC236}">
                <a16:creationId xmlns:a16="http://schemas.microsoft.com/office/drawing/2014/main" id="{5B2767F3-4FC4-DED0-997D-DB9B41C3F4E1}"/>
              </a:ext>
            </a:extLst>
          </p:cNvPr>
          <p:cNvSpPr txBox="1">
            <a:spLocks/>
          </p:cNvSpPr>
          <p:nvPr/>
        </p:nvSpPr>
        <p:spPr>
          <a:xfrm>
            <a:off x="3193773" y="591378"/>
            <a:ext cx="5208105" cy="94421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sz="5400" b="1" dirty="0"/>
              <a:t>Introducción</a:t>
            </a:r>
          </a:p>
        </p:txBody>
      </p:sp>
      <p:pic>
        <p:nvPicPr>
          <p:cNvPr id="6" name="Imagen 5">
            <a:extLst>
              <a:ext uri="{FF2B5EF4-FFF2-40B4-BE49-F238E27FC236}">
                <a16:creationId xmlns:a16="http://schemas.microsoft.com/office/drawing/2014/main" id="{D86658A5-9F0F-F0FC-E872-1030FA0CA0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06170" y="4065104"/>
            <a:ext cx="2037522" cy="2037522"/>
          </a:xfrm>
          <a:prstGeom prst="rect">
            <a:avLst/>
          </a:prstGeom>
        </p:spPr>
      </p:pic>
      <p:sp>
        <p:nvSpPr>
          <p:cNvPr id="7" name="Subtítulo 2">
            <a:extLst>
              <a:ext uri="{FF2B5EF4-FFF2-40B4-BE49-F238E27FC236}">
                <a16:creationId xmlns:a16="http://schemas.microsoft.com/office/drawing/2014/main" id="{11B9705C-BE48-6409-9A86-636A43D2A874}"/>
              </a:ext>
            </a:extLst>
          </p:cNvPr>
          <p:cNvSpPr txBox="1">
            <a:spLocks/>
          </p:cNvSpPr>
          <p:nvPr/>
        </p:nvSpPr>
        <p:spPr>
          <a:xfrm>
            <a:off x="6096000" y="4820477"/>
            <a:ext cx="4528931" cy="94421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 dirty="0"/>
              <a:t>Protagonista </a:t>
            </a:r>
            <a:r>
              <a:rPr lang="es-ES" dirty="0" err="1"/>
              <a:t>Chipi´s</a:t>
            </a:r>
            <a:r>
              <a:rPr lang="es-ES" dirty="0"/>
              <a:t> Run </a:t>
            </a:r>
            <a:r>
              <a:rPr lang="es-ES" dirty="0">
                <a:sym typeface="Wingdings" panose="05000000000000000000" pitchFamily="2" charset="2"/>
              </a:rPr>
              <a:t></a:t>
            </a:r>
            <a:endParaRPr lang="es-ES" dirty="0"/>
          </a:p>
        </p:txBody>
      </p:sp>
      <p:pic>
        <p:nvPicPr>
          <p:cNvPr id="8" name="Imagen 7">
            <a:extLst>
              <a:ext uri="{FF2B5EF4-FFF2-40B4-BE49-F238E27FC236}">
                <a16:creationId xmlns:a16="http://schemas.microsoft.com/office/drawing/2014/main" id="{1078B499-283F-D603-FE6F-20F96336B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1414" y="4065104"/>
            <a:ext cx="2037522" cy="2037522"/>
          </a:xfrm>
          <a:prstGeom prst="rect">
            <a:avLst/>
          </a:prstGeom>
        </p:spPr>
      </p:pic>
      <p:sp>
        <p:nvSpPr>
          <p:cNvPr id="9" name="Subtítulo 2">
            <a:extLst>
              <a:ext uri="{FF2B5EF4-FFF2-40B4-BE49-F238E27FC236}">
                <a16:creationId xmlns:a16="http://schemas.microsoft.com/office/drawing/2014/main" id="{200E2686-5895-E832-43AF-ED7858C9F517}"/>
              </a:ext>
            </a:extLst>
          </p:cNvPr>
          <p:cNvSpPr txBox="1">
            <a:spLocks/>
          </p:cNvSpPr>
          <p:nvPr/>
        </p:nvSpPr>
        <p:spPr>
          <a:xfrm>
            <a:off x="407505" y="4914900"/>
            <a:ext cx="3617844" cy="94421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 dirty="0"/>
              <a:t>Protagonista </a:t>
            </a:r>
            <a:r>
              <a:rPr lang="es-ES" dirty="0" err="1"/>
              <a:t>Julia´s</a:t>
            </a:r>
            <a:r>
              <a:rPr lang="es-ES" dirty="0"/>
              <a:t> Run </a:t>
            </a:r>
            <a:r>
              <a:rPr lang="es-ES" dirty="0">
                <a:sym typeface="Wingdings" panose="05000000000000000000" pitchFamily="2" charset="2"/>
              </a:rPr>
              <a:t></a:t>
            </a:r>
            <a:endParaRPr lang="es-ES" dirty="0"/>
          </a:p>
        </p:txBody>
      </p:sp>
    </p:spTree>
    <p:extLst>
      <p:ext uri="{BB962C8B-B14F-4D97-AF65-F5344CB8AC3E}">
        <p14:creationId xmlns:p14="http://schemas.microsoft.com/office/powerpoint/2010/main" val="3669254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D765CE32-A1F8-8674-D56E-4AC3607DF978}"/>
              </a:ext>
            </a:extLst>
          </p:cNvPr>
          <p:cNvSpPr/>
          <p:nvPr/>
        </p:nvSpPr>
        <p:spPr>
          <a:xfrm>
            <a:off x="0"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sp>
        <p:nvSpPr>
          <p:cNvPr id="2" name="Título 1">
            <a:extLst>
              <a:ext uri="{FF2B5EF4-FFF2-40B4-BE49-F238E27FC236}">
                <a16:creationId xmlns:a16="http://schemas.microsoft.com/office/drawing/2014/main" id="{E7B9B7CE-DB29-9C6E-EDA4-94AD1AF23D9E}"/>
              </a:ext>
            </a:extLst>
          </p:cNvPr>
          <p:cNvSpPr>
            <a:spLocks noGrp="1"/>
          </p:cNvSpPr>
          <p:nvPr>
            <p:ph type="title"/>
          </p:nvPr>
        </p:nvSpPr>
        <p:spPr>
          <a:xfrm>
            <a:off x="838200" y="365125"/>
            <a:ext cx="10515600" cy="897145"/>
          </a:xfrm>
        </p:spPr>
        <p:txBody>
          <a:bodyPr/>
          <a:lstStyle/>
          <a:p>
            <a:r>
              <a:rPr lang="es-ES" b="1" dirty="0"/>
              <a:t>Historia</a:t>
            </a:r>
          </a:p>
        </p:txBody>
      </p:sp>
      <p:sp>
        <p:nvSpPr>
          <p:cNvPr id="3" name="Marcador de contenido 2">
            <a:extLst>
              <a:ext uri="{FF2B5EF4-FFF2-40B4-BE49-F238E27FC236}">
                <a16:creationId xmlns:a16="http://schemas.microsoft.com/office/drawing/2014/main" id="{1D8696AB-DD6C-C370-E321-EC757233922A}"/>
              </a:ext>
            </a:extLst>
          </p:cNvPr>
          <p:cNvSpPr>
            <a:spLocks noGrp="1"/>
          </p:cNvSpPr>
          <p:nvPr>
            <p:ph idx="1"/>
          </p:nvPr>
        </p:nvSpPr>
        <p:spPr>
          <a:xfrm>
            <a:off x="838200" y="1341783"/>
            <a:ext cx="10515600" cy="4835180"/>
          </a:xfrm>
        </p:spPr>
        <p:txBody>
          <a:bodyPr/>
          <a:lstStyle/>
          <a:p>
            <a:pPr marL="0" indent="357188">
              <a:buNone/>
            </a:pPr>
            <a:r>
              <a:rPr lang="es-ES" sz="2400" dirty="0"/>
              <a:t>Érase una vez un príncipe llamado Chipi de la Mancha XII. Es un amado príncipe situado en las tierras lejanas de </a:t>
            </a:r>
            <a:r>
              <a:rPr lang="es-ES" sz="2400" dirty="0" err="1"/>
              <a:t>ChipiLand</a:t>
            </a:r>
            <a:r>
              <a:rPr lang="es-ES" sz="2400" dirty="0"/>
              <a:t>; y además, es heredero de su difunta abuela, la reina cocinera, quien en su lecho de muerte le susurró: "Cuando la oscuridad más profunda amenace el reino, voltea los problemas como si fueran tortitas, muchacho". </a:t>
            </a:r>
          </a:p>
          <a:p>
            <a:pPr marL="0" indent="357188">
              <a:spcAft>
                <a:spcPts val="600"/>
              </a:spcAft>
              <a:buNone/>
            </a:pPr>
            <a:r>
              <a:rPr lang="es-ES" sz="2400" dirty="0"/>
              <a:t>En ese momento se le concedió un arma tan poderosa como una espada forjada en fuego de dragón, o un escudo bendecido por los antiguos dioses. Esa arma se le conoce como: “La espátula mágica”. Una espátula de cocina con un mango de madera de roble lunar y una hoja que brillaba con un resplandor plateado.</a:t>
            </a:r>
          </a:p>
        </p:txBody>
      </p:sp>
      <p:pic>
        <p:nvPicPr>
          <p:cNvPr id="8" name="Imagen 7">
            <a:extLst>
              <a:ext uri="{FF2B5EF4-FFF2-40B4-BE49-F238E27FC236}">
                <a16:creationId xmlns:a16="http://schemas.microsoft.com/office/drawing/2014/main" id="{07CAB89F-BBEF-AA87-AB99-CF1CAD657E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5156" y="4690579"/>
            <a:ext cx="1901687" cy="1901687"/>
          </a:xfrm>
          <a:prstGeom prst="rect">
            <a:avLst/>
          </a:prstGeom>
        </p:spPr>
      </p:pic>
    </p:spTree>
    <p:extLst>
      <p:ext uri="{BB962C8B-B14F-4D97-AF65-F5344CB8AC3E}">
        <p14:creationId xmlns:p14="http://schemas.microsoft.com/office/powerpoint/2010/main" val="14141192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BC793E-2668-B626-6DFE-593902ADCBF7}"/>
            </a:ext>
          </a:extLst>
        </p:cNvPr>
        <p:cNvGrpSpPr/>
        <p:nvPr/>
      </p:nvGrpSpPr>
      <p:grpSpPr>
        <a:xfrm>
          <a:off x="0" y="0"/>
          <a:ext cx="0" cy="0"/>
          <a:chOff x="0" y="0"/>
          <a:chExt cx="0" cy="0"/>
        </a:xfrm>
      </p:grpSpPr>
      <p:sp>
        <p:nvSpPr>
          <p:cNvPr id="6" name="Rectángulo 5">
            <a:extLst>
              <a:ext uri="{FF2B5EF4-FFF2-40B4-BE49-F238E27FC236}">
                <a16:creationId xmlns:a16="http://schemas.microsoft.com/office/drawing/2014/main" id="{9F452798-8B5A-8A62-B63D-17CC4F0A5C71}"/>
              </a:ext>
            </a:extLst>
          </p:cNvPr>
          <p:cNvSpPr/>
          <p:nvPr/>
        </p:nvSpPr>
        <p:spPr>
          <a:xfrm>
            <a:off x="0"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sp>
        <p:nvSpPr>
          <p:cNvPr id="2" name="Título 1">
            <a:extLst>
              <a:ext uri="{FF2B5EF4-FFF2-40B4-BE49-F238E27FC236}">
                <a16:creationId xmlns:a16="http://schemas.microsoft.com/office/drawing/2014/main" id="{340FE1F8-9DA4-4FF0-7A57-1E20B601DBE4}"/>
              </a:ext>
            </a:extLst>
          </p:cNvPr>
          <p:cNvSpPr>
            <a:spLocks noGrp="1"/>
          </p:cNvSpPr>
          <p:nvPr>
            <p:ph type="title"/>
          </p:nvPr>
        </p:nvSpPr>
        <p:spPr>
          <a:xfrm>
            <a:off x="838200" y="365125"/>
            <a:ext cx="10515600" cy="897145"/>
          </a:xfrm>
        </p:spPr>
        <p:txBody>
          <a:bodyPr/>
          <a:lstStyle/>
          <a:p>
            <a:r>
              <a:rPr lang="es-ES" b="1" dirty="0"/>
              <a:t>Historia</a:t>
            </a:r>
          </a:p>
        </p:txBody>
      </p:sp>
      <p:sp>
        <p:nvSpPr>
          <p:cNvPr id="3" name="Marcador de contenido 2">
            <a:extLst>
              <a:ext uri="{FF2B5EF4-FFF2-40B4-BE49-F238E27FC236}">
                <a16:creationId xmlns:a16="http://schemas.microsoft.com/office/drawing/2014/main" id="{495DC3DA-A842-4256-9E53-12D8D6ED86EC}"/>
              </a:ext>
            </a:extLst>
          </p:cNvPr>
          <p:cNvSpPr>
            <a:spLocks noGrp="1"/>
          </p:cNvSpPr>
          <p:nvPr>
            <p:ph idx="1"/>
          </p:nvPr>
        </p:nvSpPr>
        <p:spPr>
          <a:xfrm>
            <a:off x="838200" y="1341783"/>
            <a:ext cx="10515600" cy="4835180"/>
          </a:xfrm>
        </p:spPr>
        <p:txBody>
          <a:bodyPr/>
          <a:lstStyle/>
          <a:p>
            <a:pPr marL="0" indent="0">
              <a:buNone/>
            </a:pPr>
            <a:r>
              <a:rPr lang="es-ES" sz="2400" dirty="0"/>
              <a:t>Todo era paz y tranquilidad en el reino, hasta que de repente llegaron los “Chipi-</a:t>
            </a:r>
            <a:r>
              <a:rPr lang="es-ES" sz="2400" dirty="0" err="1"/>
              <a:t>Dementores</a:t>
            </a:r>
            <a:r>
              <a:rPr lang="es-ES" sz="2400" dirty="0"/>
              <a:t> Malvados”, provenientes de las “Montañas del Chipi-Crepúsculo”.  Son criaturas de sombra pura, que se deslizan por los campos absorbiendo la alegría, la esperanza y los recuerdos felices de todo ser viviente a su paso. Los pueblos quedan sumidos en una tristeza gris, sus habitantes convertidos en cascarones vacíos que vagan sin propósito. ¡Sólo pueden ser derrotados por la magia de una espátula mágica heredada desde hace siglos!</a:t>
            </a:r>
          </a:p>
          <a:p>
            <a:pPr marL="0" indent="0">
              <a:buNone/>
            </a:pPr>
            <a:r>
              <a:rPr lang="es-ES" sz="2400" dirty="0"/>
              <a:t>Para detenerlos, el príncipe Chipi cabalgó de frente hacia ellos para restaurar la paz que hace antaño se prosperó. ¿Serás capaz de expulsar a todos los “Chipi-</a:t>
            </a:r>
            <a:r>
              <a:rPr lang="es-ES" sz="2400" dirty="0" err="1"/>
              <a:t>Dementores</a:t>
            </a:r>
            <a:r>
              <a:rPr lang="es-ES" sz="2400" dirty="0"/>
              <a:t> Malvados” con el poder de la espátula mágica?  </a:t>
            </a:r>
          </a:p>
        </p:txBody>
      </p:sp>
      <p:pic>
        <p:nvPicPr>
          <p:cNvPr id="5" name="Imagen 4">
            <a:extLst>
              <a:ext uri="{FF2B5EF4-FFF2-40B4-BE49-F238E27FC236}">
                <a16:creationId xmlns:a16="http://schemas.microsoft.com/office/drawing/2014/main" id="{DA5637E1-2479-20F2-B3A7-3F6A5C7FE8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9624" y="4890051"/>
            <a:ext cx="2492513" cy="1818861"/>
          </a:xfrm>
          <a:prstGeom prst="rect">
            <a:avLst/>
          </a:prstGeom>
        </p:spPr>
      </p:pic>
    </p:spTree>
    <p:extLst>
      <p:ext uri="{BB962C8B-B14F-4D97-AF65-F5344CB8AC3E}">
        <p14:creationId xmlns:p14="http://schemas.microsoft.com/office/powerpoint/2010/main" val="1816572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A0A83D-97F9-8491-FE9E-74E071FA6261}"/>
            </a:ext>
          </a:extLst>
        </p:cNvPr>
        <p:cNvGrpSpPr/>
        <p:nvPr/>
      </p:nvGrpSpPr>
      <p:grpSpPr>
        <a:xfrm>
          <a:off x="0" y="0"/>
          <a:ext cx="0" cy="0"/>
          <a:chOff x="0" y="0"/>
          <a:chExt cx="0" cy="0"/>
        </a:xfrm>
      </p:grpSpPr>
      <p:sp>
        <p:nvSpPr>
          <p:cNvPr id="4" name="Rectángulo 3">
            <a:extLst>
              <a:ext uri="{FF2B5EF4-FFF2-40B4-BE49-F238E27FC236}">
                <a16:creationId xmlns:a16="http://schemas.microsoft.com/office/drawing/2014/main" id="{A7B6DCBD-87DF-117B-1DD1-CAFE6BB44006}"/>
              </a:ext>
            </a:extLst>
          </p:cNvPr>
          <p:cNvSpPr/>
          <p:nvPr/>
        </p:nvSpPr>
        <p:spPr>
          <a:xfrm>
            <a:off x="-1"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sp>
        <p:nvSpPr>
          <p:cNvPr id="3" name="Subtítulo 2">
            <a:extLst>
              <a:ext uri="{FF2B5EF4-FFF2-40B4-BE49-F238E27FC236}">
                <a16:creationId xmlns:a16="http://schemas.microsoft.com/office/drawing/2014/main" id="{245F2437-30B9-819C-32D2-0D8E90AC473D}"/>
              </a:ext>
            </a:extLst>
          </p:cNvPr>
          <p:cNvSpPr>
            <a:spLocks noGrp="1"/>
          </p:cNvSpPr>
          <p:nvPr>
            <p:ph type="subTitle" idx="1"/>
          </p:nvPr>
        </p:nvSpPr>
        <p:spPr>
          <a:xfrm>
            <a:off x="337930" y="218661"/>
            <a:ext cx="11792901" cy="6022001"/>
          </a:xfrm>
        </p:spPr>
        <p:txBody>
          <a:bodyPr>
            <a:normAutofit/>
          </a:bodyPr>
          <a:lstStyle/>
          <a:p>
            <a:r>
              <a:rPr lang="es-ES" sz="3200" b="1" dirty="0"/>
              <a:t>Conceptos clave de POO</a:t>
            </a:r>
          </a:p>
          <a:p>
            <a:pPr marL="536575" indent="-457200" algn="l">
              <a:buFont typeface="Arial" panose="020B0604020202020204" pitchFamily="34" charset="0"/>
              <a:buChar char="•"/>
            </a:pPr>
            <a:endParaRPr lang="es-ES" sz="2800" b="1" dirty="0"/>
          </a:p>
          <a:p>
            <a:pPr marL="536575" indent="-457200" algn="l">
              <a:buFont typeface="Arial" panose="020B0604020202020204" pitchFamily="34" charset="0"/>
              <a:buChar char="•"/>
            </a:pPr>
            <a:r>
              <a:rPr lang="es-ES" sz="2800" b="1" dirty="0"/>
              <a:t>Clase:</a:t>
            </a:r>
            <a:r>
              <a:rPr lang="es-ES" dirty="0"/>
              <a:t> es como un plano o molde que define cómo será algo. Es la plantilla que describe qué características y capacidades tendrá un tipo de objeto.</a:t>
            </a:r>
          </a:p>
          <a:p>
            <a:pPr marL="536575" indent="-457200" algn="l">
              <a:buFont typeface="Arial" panose="020B0604020202020204" pitchFamily="34" charset="0"/>
              <a:buChar char="•"/>
            </a:pPr>
            <a:endParaRPr lang="es-ES" b="1" dirty="0"/>
          </a:p>
          <a:p>
            <a:pPr marL="79375" algn="l"/>
            <a:r>
              <a:rPr lang="es-ES" b="1" dirty="0"/>
              <a:t>EJEMPLO:</a:t>
            </a:r>
          </a:p>
        </p:txBody>
      </p:sp>
      <p:pic>
        <p:nvPicPr>
          <p:cNvPr id="5" name="Imagen 4">
            <a:extLst>
              <a:ext uri="{FF2B5EF4-FFF2-40B4-BE49-F238E27FC236}">
                <a16:creationId xmlns:a16="http://schemas.microsoft.com/office/drawing/2014/main" id="{E8E0FE1A-DB70-C091-C254-C92F229DCF75}"/>
              </a:ext>
            </a:extLst>
          </p:cNvPr>
          <p:cNvPicPr>
            <a:picLocks noChangeAspect="1"/>
          </p:cNvPicPr>
          <p:nvPr/>
        </p:nvPicPr>
        <p:blipFill>
          <a:blip r:embed="rId2"/>
          <a:stretch>
            <a:fillRect/>
          </a:stretch>
        </p:blipFill>
        <p:spPr>
          <a:xfrm>
            <a:off x="1054932" y="3429000"/>
            <a:ext cx="10082134" cy="1691787"/>
          </a:xfrm>
          <a:prstGeom prst="rect">
            <a:avLst/>
          </a:prstGeom>
        </p:spPr>
      </p:pic>
    </p:spTree>
    <p:extLst>
      <p:ext uri="{BB962C8B-B14F-4D97-AF65-F5344CB8AC3E}">
        <p14:creationId xmlns:p14="http://schemas.microsoft.com/office/powerpoint/2010/main" val="10855320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1823C-9B4A-CC1A-D744-67ECB9336401}"/>
            </a:ext>
          </a:extLst>
        </p:cNvPr>
        <p:cNvGrpSpPr/>
        <p:nvPr/>
      </p:nvGrpSpPr>
      <p:grpSpPr>
        <a:xfrm>
          <a:off x="0" y="0"/>
          <a:ext cx="0" cy="0"/>
          <a:chOff x="0" y="0"/>
          <a:chExt cx="0" cy="0"/>
        </a:xfrm>
      </p:grpSpPr>
      <p:sp>
        <p:nvSpPr>
          <p:cNvPr id="4" name="Rectángulo 3">
            <a:extLst>
              <a:ext uri="{FF2B5EF4-FFF2-40B4-BE49-F238E27FC236}">
                <a16:creationId xmlns:a16="http://schemas.microsoft.com/office/drawing/2014/main" id="{75A8BC7D-EDAF-3BB7-F817-F5C7A667DF98}"/>
              </a:ext>
            </a:extLst>
          </p:cNvPr>
          <p:cNvSpPr/>
          <p:nvPr/>
        </p:nvSpPr>
        <p:spPr>
          <a:xfrm>
            <a:off x="-1"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sp>
        <p:nvSpPr>
          <p:cNvPr id="3" name="Subtítulo 2">
            <a:extLst>
              <a:ext uri="{FF2B5EF4-FFF2-40B4-BE49-F238E27FC236}">
                <a16:creationId xmlns:a16="http://schemas.microsoft.com/office/drawing/2014/main" id="{1C61B81C-3F9A-6A5D-22CB-758003552726}"/>
              </a:ext>
            </a:extLst>
          </p:cNvPr>
          <p:cNvSpPr>
            <a:spLocks noGrp="1"/>
          </p:cNvSpPr>
          <p:nvPr>
            <p:ph type="subTitle" idx="1"/>
          </p:nvPr>
        </p:nvSpPr>
        <p:spPr>
          <a:xfrm>
            <a:off x="337930" y="218661"/>
            <a:ext cx="11792901" cy="6022001"/>
          </a:xfrm>
        </p:spPr>
        <p:txBody>
          <a:bodyPr>
            <a:normAutofit/>
          </a:bodyPr>
          <a:lstStyle/>
          <a:p>
            <a:r>
              <a:rPr lang="es-ES" sz="3200" b="1" dirty="0"/>
              <a:t>Conceptos clave de POO</a:t>
            </a:r>
          </a:p>
          <a:p>
            <a:pPr marL="536575" indent="-457200" algn="l">
              <a:buFont typeface="Arial" panose="020B0604020202020204" pitchFamily="34" charset="0"/>
              <a:buChar char="•"/>
            </a:pPr>
            <a:endParaRPr lang="es-ES" sz="2800" b="1" dirty="0"/>
          </a:p>
          <a:p>
            <a:pPr marL="536575" indent="-457200" algn="l">
              <a:buFont typeface="Arial" panose="020B0604020202020204" pitchFamily="34" charset="0"/>
              <a:buChar char="•"/>
            </a:pPr>
            <a:r>
              <a:rPr lang="es-ES" sz="2800" b="1" dirty="0"/>
              <a:t>Objeto:</a:t>
            </a:r>
            <a:r>
              <a:rPr lang="es-ES" dirty="0"/>
              <a:t> es una instancia concreta creada a partir de una clase. Es la "cosa real" que existe en memoria con valores específicos.</a:t>
            </a:r>
            <a:endParaRPr lang="es-ES" b="1" dirty="0"/>
          </a:p>
          <a:p>
            <a:pPr marL="79375" algn="l"/>
            <a:endParaRPr lang="es-ES" b="1" dirty="0"/>
          </a:p>
          <a:p>
            <a:pPr marL="79375" algn="l"/>
            <a:r>
              <a:rPr lang="es-ES" b="1" dirty="0"/>
              <a:t>EJEMPLO:</a:t>
            </a:r>
          </a:p>
        </p:txBody>
      </p:sp>
      <p:pic>
        <p:nvPicPr>
          <p:cNvPr id="6" name="Imagen 5">
            <a:extLst>
              <a:ext uri="{FF2B5EF4-FFF2-40B4-BE49-F238E27FC236}">
                <a16:creationId xmlns:a16="http://schemas.microsoft.com/office/drawing/2014/main" id="{37607802-1F65-6508-2742-6CD56161540B}"/>
              </a:ext>
            </a:extLst>
          </p:cNvPr>
          <p:cNvPicPr>
            <a:picLocks noChangeAspect="1"/>
          </p:cNvPicPr>
          <p:nvPr/>
        </p:nvPicPr>
        <p:blipFill>
          <a:blip r:embed="rId2"/>
          <a:stretch>
            <a:fillRect/>
          </a:stretch>
        </p:blipFill>
        <p:spPr>
          <a:xfrm>
            <a:off x="1839860" y="3429000"/>
            <a:ext cx="8512278" cy="1539373"/>
          </a:xfrm>
          <a:prstGeom prst="rect">
            <a:avLst/>
          </a:prstGeom>
        </p:spPr>
      </p:pic>
    </p:spTree>
    <p:extLst>
      <p:ext uri="{BB962C8B-B14F-4D97-AF65-F5344CB8AC3E}">
        <p14:creationId xmlns:p14="http://schemas.microsoft.com/office/powerpoint/2010/main" val="2465982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2B8B5-D0EC-61CD-43CE-265EDDAF464F}"/>
            </a:ext>
          </a:extLst>
        </p:cNvPr>
        <p:cNvGrpSpPr/>
        <p:nvPr/>
      </p:nvGrpSpPr>
      <p:grpSpPr>
        <a:xfrm>
          <a:off x="0" y="0"/>
          <a:ext cx="0" cy="0"/>
          <a:chOff x="0" y="0"/>
          <a:chExt cx="0" cy="0"/>
        </a:xfrm>
      </p:grpSpPr>
      <p:sp>
        <p:nvSpPr>
          <p:cNvPr id="4" name="Rectángulo 3">
            <a:extLst>
              <a:ext uri="{FF2B5EF4-FFF2-40B4-BE49-F238E27FC236}">
                <a16:creationId xmlns:a16="http://schemas.microsoft.com/office/drawing/2014/main" id="{027EE0EE-F68A-0FD1-9244-0989031C1230}"/>
              </a:ext>
            </a:extLst>
          </p:cNvPr>
          <p:cNvSpPr/>
          <p:nvPr/>
        </p:nvSpPr>
        <p:spPr>
          <a:xfrm>
            <a:off x="-1"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sp>
        <p:nvSpPr>
          <p:cNvPr id="3" name="Subtítulo 2">
            <a:extLst>
              <a:ext uri="{FF2B5EF4-FFF2-40B4-BE49-F238E27FC236}">
                <a16:creationId xmlns:a16="http://schemas.microsoft.com/office/drawing/2014/main" id="{DC516D8B-CDF3-7F29-BB74-301740D71F04}"/>
              </a:ext>
            </a:extLst>
          </p:cNvPr>
          <p:cNvSpPr>
            <a:spLocks noGrp="1"/>
          </p:cNvSpPr>
          <p:nvPr>
            <p:ph type="subTitle" idx="1"/>
          </p:nvPr>
        </p:nvSpPr>
        <p:spPr>
          <a:xfrm>
            <a:off x="337930" y="218661"/>
            <a:ext cx="11792901" cy="6022001"/>
          </a:xfrm>
        </p:spPr>
        <p:txBody>
          <a:bodyPr>
            <a:normAutofit/>
          </a:bodyPr>
          <a:lstStyle/>
          <a:p>
            <a:r>
              <a:rPr lang="es-ES" sz="3200" b="1" dirty="0"/>
              <a:t>Conceptos clave de POO</a:t>
            </a:r>
          </a:p>
          <a:p>
            <a:pPr marL="536575" indent="-457200" algn="l">
              <a:buFont typeface="Arial" panose="020B0604020202020204" pitchFamily="34" charset="0"/>
              <a:buChar char="•"/>
            </a:pPr>
            <a:endParaRPr lang="es-ES" sz="2800" b="1" dirty="0"/>
          </a:p>
          <a:p>
            <a:pPr marL="536575" indent="-457200" algn="l">
              <a:buFont typeface="Arial" panose="020B0604020202020204" pitchFamily="34" charset="0"/>
              <a:buChar char="•"/>
            </a:pPr>
            <a:r>
              <a:rPr lang="es-ES" sz="2800" b="1" dirty="0"/>
              <a:t>Método:</a:t>
            </a:r>
            <a:r>
              <a:rPr lang="es-ES" dirty="0"/>
              <a:t> es una función que pertenece a una clase y define una acción o comportamiento que los objetos de esa clase pueden realizar.</a:t>
            </a:r>
            <a:endParaRPr lang="es-ES" b="1" dirty="0"/>
          </a:p>
          <a:p>
            <a:pPr marL="79375" algn="l"/>
            <a:endParaRPr lang="es-ES" b="1" dirty="0"/>
          </a:p>
          <a:p>
            <a:pPr marL="79375" algn="l"/>
            <a:r>
              <a:rPr lang="es-ES" b="1" dirty="0"/>
              <a:t>EJEMPLO:</a:t>
            </a:r>
          </a:p>
        </p:txBody>
      </p:sp>
      <p:pic>
        <p:nvPicPr>
          <p:cNvPr id="5" name="Imagen 4">
            <a:extLst>
              <a:ext uri="{FF2B5EF4-FFF2-40B4-BE49-F238E27FC236}">
                <a16:creationId xmlns:a16="http://schemas.microsoft.com/office/drawing/2014/main" id="{8C8006A8-DDD0-F1DB-6EC3-49B663A09103}"/>
              </a:ext>
            </a:extLst>
          </p:cNvPr>
          <p:cNvPicPr>
            <a:picLocks noChangeAspect="1"/>
          </p:cNvPicPr>
          <p:nvPr/>
        </p:nvPicPr>
        <p:blipFill>
          <a:blip r:embed="rId2"/>
          <a:stretch>
            <a:fillRect/>
          </a:stretch>
        </p:blipFill>
        <p:spPr>
          <a:xfrm>
            <a:off x="2826735" y="3329690"/>
            <a:ext cx="6538527" cy="1928027"/>
          </a:xfrm>
          <a:prstGeom prst="rect">
            <a:avLst/>
          </a:prstGeom>
        </p:spPr>
      </p:pic>
    </p:spTree>
    <p:extLst>
      <p:ext uri="{BB962C8B-B14F-4D97-AF65-F5344CB8AC3E}">
        <p14:creationId xmlns:p14="http://schemas.microsoft.com/office/powerpoint/2010/main" val="740895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7929A0-A600-1C95-1EFA-BD1ACDC75450}"/>
            </a:ext>
          </a:extLst>
        </p:cNvPr>
        <p:cNvGrpSpPr/>
        <p:nvPr/>
      </p:nvGrpSpPr>
      <p:grpSpPr>
        <a:xfrm>
          <a:off x="0" y="0"/>
          <a:ext cx="0" cy="0"/>
          <a:chOff x="0" y="0"/>
          <a:chExt cx="0" cy="0"/>
        </a:xfrm>
      </p:grpSpPr>
      <p:sp>
        <p:nvSpPr>
          <p:cNvPr id="4" name="Rectángulo 3">
            <a:extLst>
              <a:ext uri="{FF2B5EF4-FFF2-40B4-BE49-F238E27FC236}">
                <a16:creationId xmlns:a16="http://schemas.microsoft.com/office/drawing/2014/main" id="{1C6A9D3B-F965-A922-5074-E50F3223427E}"/>
              </a:ext>
            </a:extLst>
          </p:cNvPr>
          <p:cNvSpPr/>
          <p:nvPr/>
        </p:nvSpPr>
        <p:spPr>
          <a:xfrm>
            <a:off x="-1"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sp>
        <p:nvSpPr>
          <p:cNvPr id="3" name="Subtítulo 2">
            <a:extLst>
              <a:ext uri="{FF2B5EF4-FFF2-40B4-BE49-F238E27FC236}">
                <a16:creationId xmlns:a16="http://schemas.microsoft.com/office/drawing/2014/main" id="{E490BE15-A184-3AC1-BF53-B29494C3AF8C}"/>
              </a:ext>
            </a:extLst>
          </p:cNvPr>
          <p:cNvSpPr>
            <a:spLocks noGrp="1"/>
          </p:cNvSpPr>
          <p:nvPr>
            <p:ph type="subTitle" idx="1"/>
          </p:nvPr>
        </p:nvSpPr>
        <p:spPr>
          <a:xfrm>
            <a:off x="337930" y="218661"/>
            <a:ext cx="11792901" cy="6022001"/>
          </a:xfrm>
        </p:spPr>
        <p:txBody>
          <a:bodyPr>
            <a:normAutofit/>
          </a:bodyPr>
          <a:lstStyle/>
          <a:p>
            <a:r>
              <a:rPr lang="es-ES" sz="3200" b="1" dirty="0"/>
              <a:t>Conceptos clave de POO</a:t>
            </a:r>
          </a:p>
          <a:p>
            <a:pPr marL="536575" indent="-457200" algn="l">
              <a:buFont typeface="Arial" panose="020B0604020202020204" pitchFamily="34" charset="0"/>
              <a:buChar char="•"/>
            </a:pPr>
            <a:endParaRPr lang="es-ES" sz="2800" b="1" dirty="0"/>
          </a:p>
          <a:p>
            <a:pPr marL="536575" indent="-457200" algn="l">
              <a:buFont typeface="Arial" panose="020B0604020202020204" pitchFamily="34" charset="0"/>
              <a:buChar char="•"/>
            </a:pPr>
            <a:r>
              <a:rPr lang="es-ES" sz="2800" b="1" dirty="0"/>
              <a:t>Atributos:</a:t>
            </a:r>
            <a:r>
              <a:rPr lang="es-ES" dirty="0"/>
              <a:t> Una </a:t>
            </a:r>
            <a:r>
              <a:rPr lang="es-ES" b="1" dirty="0"/>
              <a:t>propiedad</a:t>
            </a:r>
            <a:r>
              <a:rPr lang="es-ES" dirty="0"/>
              <a:t> o </a:t>
            </a:r>
            <a:r>
              <a:rPr lang="es-ES" b="1" dirty="0"/>
              <a:t>atributo</a:t>
            </a:r>
            <a:r>
              <a:rPr lang="es-ES" dirty="0"/>
              <a:t> es una variable que pertenece a un objeto y almacena información sobre su estado o características.</a:t>
            </a:r>
            <a:endParaRPr lang="es-ES" b="1" dirty="0"/>
          </a:p>
          <a:p>
            <a:pPr marL="79375" algn="l"/>
            <a:r>
              <a:rPr lang="es-ES" b="1" dirty="0"/>
              <a:t>EJEMPLO:</a:t>
            </a:r>
          </a:p>
        </p:txBody>
      </p:sp>
      <p:pic>
        <p:nvPicPr>
          <p:cNvPr id="5" name="Imagen 4">
            <a:extLst>
              <a:ext uri="{FF2B5EF4-FFF2-40B4-BE49-F238E27FC236}">
                <a16:creationId xmlns:a16="http://schemas.microsoft.com/office/drawing/2014/main" id="{AFC41A96-3B56-3948-8D93-35DD8701916E}"/>
              </a:ext>
            </a:extLst>
          </p:cNvPr>
          <p:cNvPicPr>
            <a:picLocks noChangeAspect="1"/>
          </p:cNvPicPr>
          <p:nvPr/>
        </p:nvPicPr>
        <p:blipFill>
          <a:blip r:embed="rId2"/>
          <a:stretch>
            <a:fillRect/>
          </a:stretch>
        </p:blipFill>
        <p:spPr>
          <a:xfrm>
            <a:off x="2476185" y="2652278"/>
            <a:ext cx="7239627" cy="3322608"/>
          </a:xfrm>
          <a:prstGeom prst="rect">
            <a:avLst/>
          </a:prstGeom>
        </p:spPr>
      </p:pic>
    </p:spTree>
    <p:extLst>
      <p:ext uri="{BB962C8B-B14F-4D97-AF65-F5344CB8AC3E}">
        <p14:creationId xmlns:p14="http://schemas.microsoft.com/office/powerpoint/2010/main" val="28344870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F62E02-0D0B-4920-5FED-50FC4F4566BB}"/>
            </a:ext>
          </a:extLst>
        </p:cNvPr>
        <p:cNvGrpSpPr/>
        <p:nvPr/>
      </p:nvGrpSpPr>
      <p:grpSpPr>
        <a:xfrm>
          <a:off x="0" y="0"/>
          <a:ext cx="0" cy="0"/>
          <a:chOff x="0" y="0"/>
          <a:chExt cx="0" cy="0"/>
        </a:xfrm>
      </p:grpSpPr>
      <p:sp>
        <p:nvSpPr>
          <p:cNvPr id="4" name="Rectángulo 3">
            <a:extLst>
              <a:ext uri="{FF2B5EF4-FFF2-40B4-BE49-F238E27FC236}">
                <a16:creationId xmlns:a16="http://schemas.microsoft.com/office/drawing/2014/main" id="{E695FB89-270C-ACD5-C8DD-A899F0A239BE}"/>
              </a:ext>
            </a:extLst>
          </p:cNvPr>
          <p:cNvSpPr/>
          <p:nvPr/>
        </p:nvSpPr>
        <p:spPr>
          <a:xfrm>
            <a:off x="-1" y="0"/>
            <a:ext cx="1219200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s-ES"/>
          </a:p>
        </p:txBody>
      </p:sp>
      <p:sp>
        <p:nvSpPr>
          <p:cNvPr id="3" name="Subtítulo 2">
            <a:extLst>
              <a:ext uri="{FF2B5EF4-FFF2-40B4-BE49-F238E27FC236}">
                <a16:creationId xmlns:a16="http://schemas.microsoft.com/office/drawing/2014/main" id="{67B820F0-5623-6871-572C-F57E18FAB2B3}"/>
              </a:ext>
            </a:extLst>
          </p:cNvPr>
          <p:cNvSpPr>
            <a:spLocks noGrp="1"/>
          </p:cNvSpPr>
          <p:nvPr>
            <p:ph type="subTitle" idx="1"/>
          </p:nvPr>
        </p:nvSpPr>
        <p:spPr>
          <a:xfrm>
            <a:off x="337930" y="218661"/>
            <a:ext cx="11792901" cy="6022001"/>
          </a:xfrm>
        </p:spPr>
        <p:txBody>
          <a:bodyPr>
            <a:normAutofit/>
          </a:bodyPr>
          <a:lstStyle/>
          <a:p>
            <a:r>
              <a:rPr lang="es-ES" sz="4000" b="1" dirty="0"/>
              <a:t>Documentos importantes</a:t>
            </a:r>
          </a:p>
          <a:p>
            <a:pPr marL="536575" indent="-457200" algn="l">
              <a:spcBef>
                <a:spcPts val="1800"/>
              </a:spcBef>
              <a:buFont typeface="Arial" panose="020B0604020202020204" pitchFamily="34" charset="0"/>
              <a:buChar char="•"/>
            </a:pPr>
            <a:r>
              <a:rPr lang="es-ES" sz="2800" b="1" dirty="0"/>
              <a:t>./docs/cambios.md</a:t>
            </a:r>
          </a:p>
          <a:p>
            <a:pPr marL="79375" algn="l">
              <a:spcBef>
                <a:spcPts val="1800"/>
              </a:spcBef>
            </a:pPr>
            <a:r>
              <a:rPr lang="es-ES" sz="2800" dirty="0"/>
              <a:t>Cambios generados en el proyecto </a:t>
            </a:r>
            <a:r>
              <a:rPr lang="es-ES" sz="2800" dirty="0" err="1"/>
              <a:t>Julia´s</a:t>
            </a:r>
            <a:r>
              <a:rPr lang="es-ES" sz="2800" dirty="0"/>
              <a:t> Run a </a:t>
            </a:r>
            <a:r>
              <a:rPr lang="es-ES" sz="2800" dirty="0" err="1"/>
              <a:t>Chipi´s</a:t>
            </a:r>
            <a:r>
              <a:rPr lang="es-ES" sz="2800" dirty="0"/>
              <a:t> Run</a:t>
            </a:r>
            <a:endParaRPr lang="es-ES" dirty="0"/>
          </a:p>
          <a:p>
            <a:pPr marL="536575" indent="-457200" algn="l">
              <a:spcBef>
                <a:spcPts val="1800"/>
              </a:spcBef>
              <a:buFont typeface="Arial" panose="020B0604020202020204" pitchFamily="34" charset="0"/>
              <a:buChar char="•"/>
            </a:pPr>
            <a:r>
              <a:rPr lang="es-ES" sz="2800" b="1" dirty="0"/>
              <a:t>./docs/dificultades.md</a:t>
            </a:r>
          </a:p>
          <a:p>
            <a:pPr marL="79375" algn="l">
              <a:spcBef>
                <a:spcPts val="1800"/>
              </a:spcBef>
            </a:pPr>
            <a:r>
              <a:rPr lang="es-ES" sz="2800" dirty="0"/>
              <a:t>Dificultades experimentadas a lo largo del desarrollo</a:t>
            </a:r>
          </a:p>
          <a:p>
            <a:pPr marL="536575" indent="-457200" algn="l">
              <a:spcBef>
                <a:spcPts val="1800"/>
              </a:spcBef>
              <a:buFont typeface="Arial" panose="020B0604020202020204" pitchFamily="34" charset="0"/>
              <a:buChar char="•"/>
            </a:pPr>
            <a:r>
              <a:rPr lang="es-ES" sz="2800" b="1" dirty="0"/>
              <a:t>./docs/puntos_mejora.md</a:t>
            </a:r>
          </a:p>
          <a:p>
            <a:pPr marL="79375" algn="l">
              <a:spcBef>
                <a:spcPts val="1800"/>
              </a:spcBef>
            </a:pPr>
            <a:r>
              <a:rPr lang="es-ES" sz="2800" dirty="0"/>
              <a:t>Puntos a mejorar dividido en versiones del juego</a:t>
            </a:r>
          </a:p>
          <a:p>
            <a:pPr marL="536575" indent="-457200" algn="l">
              <a:spcBef>
                <a:spcPts val="1800"/>
              </a:spcBef>
              <a:buFont typeface="Arial" panose="020B0604020202020204" pitchFamily="34" charset="0"/>
              <a:buChar char="•"/>
            </a:pPr>
            <a:r>
              <a:rPr lang="es-ES" sz="2800" b="1" dirty="0"/>
              <a:t>./docs/reflexión_poo.md</a:t>
            </a:r>
          </a:p>
          <a:p>
            <a:pPr marL="79375" algn="l">
              <a:spcBef>
                <a:spcPts val="1800"/>
              </a:spcBef>
            </a:pPr>
            <a:r>
              <a:rPr lang="es-ES" sz="2800" dirty="0"/>
              <a:t>Punto reflexivo sobre POO.</a:t>
            </a:r>
            <a:endParaRPr lang="es-ES" dirty="0"/>
          </a:p>
          <a:p>
            <a:pPr marL="79375" algn="l"/>
            <a:endParaRPr lang="es-ES" b="1" dirty="0"/>
          </a:p>
        </p:txBody>
      </p:sp>
    </p:spTree>
    <p:extLst>
      <p:ext uri="{BB962C8B-B14F-4D97-AF65-F5344CB8AC3E}">
        <p14:creationId xmlns:p14="http://schemas.microsoft.com/office/powerpoint/2010/main" val="218635038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454</TotalTime>
  <Words>562</Words>
  <Application>Microsoft Office PowerPoint</Application>
  <PresentationFormat>Panorámica</PresentationFormat>
  <Paragraphs>43</Paragraphs>
  <Slides>10</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Arial</vt:lpstr>
      <vt:lpstr>Arial Black</vt:lpstr>
      <vt:lpstr>Calibri</vt:lpstr>
      <vt:lpstr>Calibri Light</vt:lpstr>
      <vt:lpstr>Wingdings</vt:lpstr>
      <vt:lpstr>Tema de Office</vt:lpstr>
      <vt:lpstr>Presentación de PowerPoint</vt:lpstr>
      <vt:lpstr>Presentación de PowerPoint</vt:lpstr>
      <vt:lpstr>Historia</vt:lpstr>
      <vt:lpstr>Historia</vt:lpstr>
      <vt:lpstr>Presentación de PowerPoint</vt:lpstr>
      <vt:lpstr>Presentación de PowerPoint</vt:lpstr>
      <vt:lpstr>Presentación de PowerPoint</vt:lpstr>
      <vt:lpstr>Presentación de PowerPoint</vt:lpstr>
      <vt:lpstr>Presentación de PowerPoint</vt:lpstr>
      <vt:lpstr>Exploración de código y demostración práctica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David Lapi</dc:creator>
  <cp:lastModifiedBy>David Lapi</cp:lastModifiedBy>
  <cp:revision>5</cp:revision>
  <dcterms:created xsi:type="dcterms:W3CDTF">2025-11-24T18:18:14Z</dcterms:created>
  <dcterms:modified xsi:type="dcterms:W3CDTF">2025-11-25T10:32:46Z</dcterms:modified>
</cp:coreProperties>
</file>

<file path=docProps/thumbnail.jpeg>
</file>